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67" r:id="rId5"/>
    <p:sldId id="265" r:id="rId6"/>
    <p:sldId id="259" r:id="rId7"/>
    <p:sldId id="266" r:id="rId8"/>
    <p:sldId id="269" r:id="rId9"/>
    <p:sldId id="268" r:id="rId10"/>
    <p:sldId id="294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93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73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81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78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8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261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985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99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01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850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790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D64AC-189D-493D-8E02-3115CA329B8E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2DEAB-23B8-4D9B-87F8-5956019E4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62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Круглая лента лицом вверх 14"/>
          <p:cNvSpPr/>
          <p:nvPr/>
        </p:nvSpPr>
        <p:spPr>
          <a:xfrm>
            <a:off x="201091" y="2708919"/>
            <a:ext cx="8856984" cy="1578079"/>
          </a:xfrm>
          <a:prstGeom prst="ellipseRibbon2">
            <a:avLst>
              <a:gd name="adj1" fmla="val 25000"/>
              <a:gd name="adj2" fmla="val 59958"/>
              <a:gd name="adj3" fmla="val 12500"/>
            </a:avLst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86747" y="2996952"/>
            <a:ext cx="54425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Інтерактивна гра </a:t>
            </a:r>
          </a:p>
          <a:p>
            <a:pPr algn="ctr"/>
            <a:r>
              <a:rPr lang="uk-UA" sz="20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"ПРАВДА </a:t>
            </a:r>
            <a:r>
              <a:rPr lang="uk-UA" sz="20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чи </a:t>
            </a:r>
            <a:r>
              <a:rPr lang="uk-UA" sz="20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ФЕЙК </a:t>
            </a:r>
            <a:r>
              <a:rPr lang="uk-UA" sz="2000" b="1" i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про </a:t>
            </a:r>
            <a:r>
              <a:rPr lang="uk-UA" sz="2000" b="1" i="1" smtClean="0">
                <a:solidFill>
                  <a:srgbClr val="C00000"/>
                </a:solidFill>
                <a:latin typeface="Bookman Old Style" panose="02050604050505020204" pitchFamily="18" charset="0"/>
              </a:rPr>
              <a:t>КОРОНАВІРУС</a:t>
            </a:r>
            <a:r>
              <a:rPr lang="uk-UA" sz="20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"</a:t>
            </a:r>
            <a:endParaRPr lang="ru-RU" sz="20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933056"/>
            <a:ext cx="2808312" cy="28083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026" r="2219" b="7372"/>
          <a:stretch/>
        </p:blipFill>
        <p:spPr>
          <a:xfrm>
            <a:off x="6156176" y="844930"/>
            <a:ext cx="2397843" cy="2416359"/>
          </a:xfrm>
          <a:prstGeom prst="ellipse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11993" r="50000" b="7922"/>
          <a:stretch/>
        </p:blipFill>
        <p:spPr>
          <a:xfrm>
            <a:off x="860581" y="818337"/>
            <a:ext cx="2343267" cy="2430769"/>
          </a:xfrm>
          <a:prstGeom prst="ellipse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01091" y="5337213"/>
            <a:ext cx="2439573" cy="1077218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92392" y="5337212"/>
            <a:ext cx="2448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i="1" dirty="0" err="1" smtClean="0">
                <a:solidFill>
                  <a:srgbClr val="C00000"/>
                </a:solidFill>
                <a:latin typeface="Book Antiqua" panose="02040602050305030304" pitchFamily="18" charset="0"/>
              </a:rPr>
              <a:t>Бутмарчук</a:t>
            </a:r>
            <a:r>
              <a:rPr lang="uk-UA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 С.В.</a:t>
            </a:r>
          </a:p>
          <a:p>
            <a:r>
              <a:rPr lang="uk-UA" sz="1600" b="1" i="1" dirty="0">
                <a:solidFill>
                  <a:srgbClr val="C00000"/>
                </a:solidFill>
                <a:latin typeface="Book Antiqua" panose="02040602050305030304" pitchFamily="18" charset="0"/>
              </a:rPr>
              <a:t>п</a:t>
            </a:r>
            <a:r>
              <a:rPr lang="uk-UA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рактичний психолог</a:t>
            </a:r>
          </a:p>
          <a:p>
            <a:r>
              <a:rPr lang="uk-UA" sz="1600" b="1" i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КЗ КОР «Фастівський ліцей-інтернат»</a:t>
            </a:r>
            <a:endParaRPr lang="ru-RU" sz="1600" b="1" i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06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689648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ФЕЙК</a:t>
            </a:r>
            <a:endParaRPr lang="ru-RU" sz="4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026" r="2219" b="7372"/>
          <a:stretch/>
        </p:blipFill>
        <p:spPr>
          <a:xfrm>
            <a:off x="4932040" y="1268760"/>
            <a:ext cx="2913083" cy="2935578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81" y="3689648"/>
            <a:ext cx="31683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5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2" y="3326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980728"/>
            <a:ext cx="37444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Антибіотики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ефективні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для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профілактики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коронавірусу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03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689648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ФЕЙК</a:t>
            </a:r>
            <a:endParaRPr lang="ru-RU" sz="4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026" r="2219" b="7372"/>
          <a:stretch/>
        </p:blipFill>
        <p:spPr>
          <a:xfrm>
            <a:off x="4932040" y="1268760"/>
            <a:ext cx="2913083" cy="2935578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81" y="3689648"/>
            <a:ext cx="31683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4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2" y="3326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980728"/>
            <a:ext cx="37444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Перебування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під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сонцем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сприяє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запобіганню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зараженню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на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коронавірус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2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689648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ФЕЙК</a:t>
            </a:r>
            <a:endParaRPr lang="ru-RU" sz="4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026" r="2219" b="7372"/>
          <a:stretch/>
        </p:blipFill>
        <p:spPr>
          <a:xfrm>
            <a:off x="4932040" y="1268760"/>
            <a:ext cx="2913083" cy="2935578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81" y="3689648"/>
            <a:ext cx="31683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3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2" y="3326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980728"/>
            <a:ext cx="37444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На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коронавірус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хворіють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лише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люди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похилого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віку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689648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ФЕЙК</a:t>
            </a:r>
            <a:endParaRPr lang="ru-RU" sz="4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026" r="2219" b="7372"/>
          <a:stretch/>
        </p:blipFill>
        <p:spPr>
          <a:xfrm>
            <a:off x="4932040" y="1268760"/>
            <a:ext cx="2913083" cy="2935578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81" y="3689648"/>
            <a:ext cx="31683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0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3" y="340497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980728"/>
            <a:ext cx="37444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Подолати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коронавірус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допоможе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часник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016" y="3507179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ФЕЙК</a:t>
            </a:r>
            <a:endParaRPr lang="ru-RU" sz="4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026" r="2219" b="7372"/>
          <a:stretch/>
        </p:blipFill>
        <p:spPr>
          <a:xfrm>
            <a:off x="5148064" y="1341042"/>
            <a:ext cx="2913083" cy="2935578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81" y="3689648"/>
            <a:ext cx="31683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3" y="340497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980728"/>
            <a:ext cx="37444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Вірус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гине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в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холодну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і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морозну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погоду.</a:t>
            </a:r>
            <a:endParaRPr lang="ru-RU" sz="28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4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" y="0"/>
            <a:ext cx="9145862" cy="475156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5013176"/>
            <a:ext cx="655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solidFill>
                  <a:schemeClr val="accent1">
                    <a:lumMod val="50000"/>
                  </a:schemeClr>
                </a:solidFill>
              </a:rPr>
              <a:t>Ця гра допоможе вам </a:t>
            </a:r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</a:rPr>
              <a:t>більше </a:t>
            </a:r>
            <a:r>
              <a:rPr lang="uk-UA" sz="2800" b="1" i="1" dirty="0" smtClean="0">
                <a:solidFill>
                  <a:schemeClr val="accent1">
                    <a:lumMod val="50000"/>
                  </a:schemeClr>
                </a:solidFill>
              </a:rPr>
              <a:t>дізнатися </a:t>
            </a:r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</a:rPr>
              <a:t>про </a:t>
            </a:r>
            <a:r>
              <a:rPr lang="uk-UA" sz="2800" b="1" i="1" dirty="0" err="1">
                <a:solidFill>
                  <a:schemeClr val="accent1">
                    <a:lumMod val="50000"/>
                  </a:schemeClr>
                </a:solidFill>
              </a:rPr>
              <a:t>коронавірус</a:t>
            </a:r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sz="2800" b="1" i="1" dirty="0" smtClean="0">
                <a:solidFill>
                  <a:schemeClr val="accent1">
                    <a:lumMod val="50000"/>
                  </a:schemeClr>
                </a:solidFill>
              </a:rPr>
              <a:t>та про те </a:t>
            </a:r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</a:rPr>
              <a:t>як себе захистити від вірусних інфекцій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6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016" y="3507179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ФЕЙК</a:t>
            </a:r>
            <a:endParaRPr lang="ru-RU" sz="4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026" r="2219" b="7372"/>
          <a:stretch/>
        </p:blipFill>
        <p:spPr>
          <a:xfrm>
            <a:off x="5148064" y="1341042"/>
            <a:ext cx="2913083" cy="2935578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81" y="3689648"/>
            <a:ext cx="31683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7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3" y="340497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692696"/>
            <a:ext cx="37444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Вірус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не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циркулює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у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повітрі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, а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передається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від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людини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до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людини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Вірус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не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здатний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переміщатись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на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далекі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відстані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Він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є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тільки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в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крапельках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які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людина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видихає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під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час кашлю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чи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чхання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11993" r="50000" b="7922"/>
          <a:stretch/>
        </p:blipFill>
        <p:spPr>
          <a:xfrm>
            <a:off x="5075394" y="1729754"/>
            <a:ext cx="3312368" cy="3436058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56992"/>
            <a:ext cx="3617640" cy="3617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37170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ПРАВДА</a:t>
            </a:r>
            <a:endParaRPr lang="ru-RU" sz="36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53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3" y="340497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908720"/>
            <a:ext cx="35283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Літні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люди та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хворі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хронічні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захворювання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перебувають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в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зоні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підвищеного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ризику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8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11993" r="50000" b="7922"/>
          <a:stretch/>
        </p:blipFill>
        <p:spPr>
          <a:xfrm>
            <a:off x="5075394" y="1729754"/>
            <a:ext cx="3312368" cy="3436058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56992"/>
            <a:ext cx="3617640" cy="3617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37170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ПРАВДА</a:t>
            </a:r>
            <a:endParaRPr lang="ru-RU" sz="36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93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55031" y="4030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63042" y="620688"/>
            <a:ext cx="35283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Переважає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контактний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шлях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зараження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Найчастіше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вірус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потрапляє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на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слизові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оболонки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носа, очей через руки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або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інші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предмети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(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хустинку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рукавиці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8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11993" r="50000" b="7922"/>
          <a:stretch/>
        </p:blipFill>
        <p:spPr>
          <a:xfrm>
            <a:off x="5075394" y="1729754"/>
            <a:ext cx="3312368" cy="3436058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56992"/>
            <a:ext cx="3617640" cy="3617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37170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ПРАВДА</a:t>
            </a:r>
            <a:endParaRPr lang="ru-RU" sz="36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87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55031" y="4030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63042" y="520067"/>
            <a:ext cx="35283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Відстань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–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це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гарантія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безпеки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Це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фактор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переривання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епідемічного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ланцюга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 Тому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заразитись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неможливо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навіть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від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інфікованої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людини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якщо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ви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знаходитесь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на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відстані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понад</a:t>
            </a:r>
            <a:r>
              <a:rPr lang="ru-RU" sz="2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1,5 м.</a:t>
            </a:r>
            <a:endParaRPr lang="ru-RU" sz="20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1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11993" r="50000" b="7922"/>
          <a:stretch/>
        </p:blipFill>
        <p:spPr>
          <a:xfrm>
            <a:off x="5075394" y="1729754"/>
            <a:ext cx="3312368" cy="3436058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56992"/>
            <a:ext cx="3617640" cy="3617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37170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ПРАВДА</a:t>
            </a:r>
            <a:endParaRPr lang="ru-RU" sz="36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12976"/>
            <a:ext cx="3349149" cy="4186436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2987824" y="116632"/>
            <a:ext cx="3960440" cy="3096344"/>
          </a:xfrm>
          <a:prstGeom prst="wedgeEllipseCallout">
            <a:avLst>
              <a:gd name="adj1" fmla="val 42919"/>
              <a:gd name="adj2" fmla="val 55006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dirty="0">
                <a:latin typeface="Book Antiqua" panose="02040602050305030304" pitchFamily="18" charset="0"/>
              </a:rPr>
              <a:t>Як себе захистити від вірусних інфекцій?</a:t>
            </a:r>
            <a:endParaRPr lang="ru-RU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34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2" y="3326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14997" y="542000"/>
            <a:ext cx="37444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Вірус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може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зберігати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життєздатність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поверхнях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від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3-х годин до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декількох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днів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 Тому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важливо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дезінфікувати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поверхні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, ручки дверей,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техніку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тощо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179512" y="117973"/>
            <a:ext cx="4896544" cy="3690700"/>
          </a:xfrm>
          <a:prstGeom prst="wedgeEllipseCallout">
            <a:avLst>
              <a:gd name="adj1" fmla="val 64077"/>
              <a:gd name="adj2" fmla="val 49179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3548" y="450986"/>
            <a:ext cx="4248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Зміцнюйте імунітет та слідкуйте за самопочуттям. Пам’ятайте про повноцінне харчування, здоровий сон, фізичні вправи та водний баланс організму.</a:t>
            </a:r>
            <a:endParaRPr lang="ru-RU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За перших симптомів звертайтеся до лікаря. У разі появи перших симптомів ГРВІ невідкладно зверніться до свого сімейного лікаря.</a:t>
            </a:r>
            <a:endParaRPr lang="ru-RU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420888"/>
            <a:ext cx="4003923" cy="533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1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179512" y="117973"/>
            <a:ext cx="4896544" cy="3690700"/>
          </a:xfrm>
          <a:prstGeom prst="wedgeEllipseCallout">
            <a:avLst>
              <a:gd name="adj1" fmla="val 64077"/>
              <a:gd name="adj2" fmla="val 49179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5610" y="1086160"/>
            <a:ext cx="4248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Уникайте дотиків до свого обличчя. Не торкайтеся брудними руками своїх очей, носа та рота.</a:t>
            </a:r>
            <a:endParaRPr lang="ru-RU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Термічно обробляйте продукти. Не їжте сире м'ясо, м'ясні субпродукти та яйця.</a:t>
            </a:r>
            <a:endParaRPr lang="ru-RU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636912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2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2277364" y="115275"/>
            <a:ext cx="4896544" cy="3690700"/>
          </a:xfrm>
          <a:prstGeom prst="wedgeEllipseCallout">
            <a:avLst>
              <a:gd name="adj1" fmla="val -41280"/>
              <a:gd name="adj2" fmla="val 55096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01400" y="591164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Мийте часто руки з </a:t>
            </a:r>
            <a:r>
              <a:rPr lang="uk-UA" b="1" i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милом</a:t>
            </a:r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упродовж 20-ти секунд. Або користуйтесь антисептиком, вміст спирту в якому не повинен бути менше 60-80%</a:t>
            </a:r>
            <a:endParaRPr lang="ru-RU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Уникайте контакту з людьми із симптомами ГРВІ. З тими, хто має симптоми застуди. Мінімальна дистанція — 1,5 метра.</a:t>
            </a:r>
            <a:endParaRPr lang="ru-RU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7603" y="2906465"/>
            <a:ext cx="3420265" cy="456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7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" y="0"/>
            <a:ext cx="9145862" cy="475156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67744" y="5072214"/>
            <a:ext cx="5184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Бережіть </a:t>
            </a:r>
            <a:r>
              <a:rPr lang="uk-UA" sz="4000" b="1" i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себе та своїх рідних!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8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11993" r="50000" b="7922"/>
          <a:stretch/>
        </p:blipFill>
        <p:spPr>
          <a:xfrm>
            <a:off x="5075394" y="1729754"/>
            <a:ext cx="3312368" cy="3436058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56992"/>
            <a:ext cx="3617640" cy="3617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37170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ПРАВДА</a:t>
            </a:r>
            <a:endParaRPr lang="ru-RU" sz="36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70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2" y="3326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14996" y="836712"/>
            <a:ext cx="37444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Коронавірусом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можливо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заразитися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через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фрукти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689648"/>
            <a:ext cx="2736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ФЕЙК</a:t>
            </a:r>
            <a:endParaRPr lang="ru-RU" sz="4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026" r="2219" b="7372"/>
          <a:stretch/>
        </p:blipFill>
        <p:spPr>
          <a:xfrm>
            <a:off x="4932040" y="1268760"/>
            <a:ext cx="2913083" cy="2935578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81" y="3689648"/>
            <a:ext cx="31683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4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2" y="3326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14997" y="542000"/>
            <a:ext cx="37444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Більшість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людей,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які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захворіли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на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коронавірус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, </a:t>
            </a:r>
            <a:r>
              <a:rPr lang="ru-RU" sz="28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одужують</a:t>
            </a:r>
            <a:r>
              <a:rPr lang="ru-RU" sz="2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6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t="11993" r="50000" b="7922"/>
          <a:stretch/>
        </p:blipFill>
        <p:spPr>
          <a:xfrm>
            <a:off x="5075394" y="1729754"/>
            <a:ext cx="3312368" cy="3436058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56992"/>
            <a:ext cx="3617640" cy="3617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37170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ПРАВДА</a:t>
            </a:r>
            <a:endParaRPr lang="ru-RU" sz="36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59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5220072" y="332656"/>
            <a:ext cx="3744416" cy="3096344"/>
          </a:xfrm>
          <a:prstGeom prst="wedgeRoundRectCallout">
            <a:avLst>
              <a:gd name="adj1" fmla="val -2609"/>
              <a:gd name="adj2" fmla="val 7087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52121" y="1100512"/>
            <a:ext cx="280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Коронавірус</a:t>
            </a:r>
            <a:r>
              <a:rPr lang="ru-RU" sz="2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переноситься комарами.</a:t>
            </a:r>
            <a:endParaRPr lang="ru-RU" sz="2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645024"/>
            <a:ext cx="2924944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0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363</Words>
  <Application>Microsoft Office PowerPoint</Application>
  <PresentationFormat>Экран (4:3)</PresentationFormat>
  <Paragraphs>40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2020-08-31T12:36:42Z</dcterms:created>
  <dcterms:modified xsi:type="dcterms:W3CDTF">2020-08-31T14:45:28Z</dcterms:modified>
</cp:coreProperties>
</file>